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0"/>
  </p:notesMasterIdLst>
  <p:handoutMasterIdLst>
    <p:handoutMasterId r:id="rId21"/>
  </p:handoutMasterIdLst>
  <p:sldIdLst>
    <p:sldId id="256" r:id="rId9"/>
    <p:sldId id="257" r:id="rId10"/>
    <p:sldId id="260" r:id="rId11"/>
    <p:sldId id="258" r:id="rId12"/>
    <p:sldId id="259" r:id="rId13"/>
    <p:sldId id="261" r:id="rId14"/>
    <p:sldId id="262" r:id="rId15"/>
    <p:sldId id="264" r:id="rId16"/>
    <p:sldId id="265" r:id="rId17"/>
    <p:sldId id="266" r:id="rId18"/>
    <p:sldId id="26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1" autoAdjust="0"/>
    <p:restoredTop sz="92390" autoAdjust="0"/>
  </p:normalViewPr>
  <p:slideViewPr>
    <p:cSldViewPr snapToGrid="0" snapToObjects="1">
      <p:cViewPr varScale="1">
        <p:scale>
          <a:sx n="203" d="100"/>
          <a:sy n="203" d="100"/>
        </p:scale>
        <p:origin x="1344" y="184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8/28/19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8/28/19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</a:t>
            </a:r>
            <a:r>
              <a:rPr lang="en-US" dirty="0" err="1"/>
              <a:t>sne</a:t>
            </a:r>
            <a:r>
              <a:rPr lang="en-US" dirty="0"/>
              <a:t> – clustering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neural 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3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  <p:sldLayoutId id="2147484554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9.10717.pdf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1840234"/>
          </a:xfrm>
        </p:spPr>
        <p:txBody>
          <a:bodyPr/>
          <a:lstStyle/>
          <a:p>
            <a:r>
              <a:rPr lang="en-US" sz="2800" dirty="0"/>
              <a:t>Autoencoders POC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r>
              <a:rPr lang="en-US" sz="1400" dirty="0"/>
              <a:t>Georgia Tech CSE678 Fall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04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Pad Length Plots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0838" indent="-342900">
              <a:buFont typeface="+mj-lt"/>
              <a:buAutoNum type="arabicPeriod"/>
            </a:pPr>
            <a:r>
              <a:rPr lang="en-US" dirty="0"/>
              <a:t>Evaluate results to understand error distribution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Compare different threshold methods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Test different topologies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Find more datasets 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Determine way to benchmark autoencoders to other models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8941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938" indent="0">
              <a:buNone/>
            </a:pPr>
            <a:r>
              <a:rPr lang="en-US" dirty="0"/>
              <a:t>Problem</a:t>
            </a:r>
          </a:p>
          <a:p>
            <a:r>
              <a:rPr lang="en-US" sz="1200" dirty="0"/>
              <a:t>Detect when a system is deviating from nominal behavior and is at risk of failure using sensor data </a:t>
            </a:r>
          </a:p>
          <a:p>
            <a:r>
              <a:rPr lang="en-US" sz="1200" dirty="0"/>
              <a:t>Ex. Aircraft engine stall, fire, mechanical imbalance, vibration failure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Lack of failure data -  extreme class imbalance</a:t>
            </a:r>
          </a:p>
          <a:p>
            <a:r>
              <a:rPr lang="en-US" sz="1200" dirty="0"/>
              <a:t>Curse of dimensionality – lots of sensors </a:t>
            </a:r>
          </a:p>
          <a:p>
            <a:r>
              <a:rPr lang="en-US" sz="1200" dirty="0"/>
              <a:t>Traditional techniques may not be effective – supervised learning, classification, thresholding, rule based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Potential Solution</a:t>
            </a:r>
          </a:p>
          <a:p>
            <a:r>
              <a:rPr lang="en-US" sz="1200" dirty="0"/>
              <a:t>Unsupervised learning using autoencoders – learn to predict nominal behavior accurately and assess reconstruction error to determine anomalies</a:t>
            </a:r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for rare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636936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Un supervised learning approach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Utilize a bottleneck layer to compress the data by reducing dimensionality </a:t>
            </a:r>
          </a:p>
          <a:p>
            <a:pPr marL="574675" lvl="1" indent="-114300">
              <a:spcAft>
                <a:spcPts val="600"/>
              </a:spcAft>
            </a:pPr>
            <a:r>
              <a:rPr lang="en-US" sz="1000" dirty="0"/>
              <a:t>Learn a simpler representation of the data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Similar to Principal Component Analysis (PCA) except that autoencoders are non-linear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Common use case - anomaly detection, image processing, information retrieval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340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00" dirty="0">
                <a:hlinkClick r:id="rId2"/>
              </a:rPr>
              <a:t>https://arxiv.org/pdf/1809.10717.pdf</a:t>
            </a:r>
            <a:endParaRPr lang="en-US" sz="1100" dirty="0"/>
          </a:p>
          <a:p>
            <a:pPr>
              <a:spcAft>
                <a:spcPts val="600"/>
              </a:spcAft>
            </a:pPr>
            <a:r>
              <a:rPr lang="en-US" sz="1100" dirty="0"/>
              <a:t>Time series dataset of paper mill with 60 sensor parameters and 1 binary variable indicating failure and non-failures</a:t>
            </a:r>
          </a:p>
          <a:p>
            <a:pPr lvl="1">
              <a:spcAft>
                <a:spcPts val="600"/>
              </a:spcAft>
            </a:pPr>
            <a:r>
              <a:rPr lang="en-US" sz="900" dirty="0"/>
              <a:t>Failures represent when the paper breaks, breaks can take over 1 hour to resolve</a:t>
            </a:r>
          </a:p>
          <a:p>
            <a:pPr lvl="1">
              <a:spcAft>
                <a:spcPts val="600"/>
              </a:spcAft>
            </a:pPr>
            <a:r>
              <a:rPr lang="en-US" sz="900" dirty="0"/>
              <a:t>124 Failures are spread out throughout time dimension 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~18K records over 1 month of usage (sampled every 2 minutes)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Large class imbalance – 124 failure vs 18,274 non-failure points (failures in red below)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In the paper – </a:t>
            </a:r>
            <a:r>
              <a:rPr lang="en-US" sz="1100" dirty="0" err="1"/>
              <a:t>XGBoost</a:t>
            </a:r>
            <a:r>
              <a:rPr lang="en-US" sz="1100" dirty="0"/>
              <a:t> supervised model had F1 score of .11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#1: Time series of Paper Mill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5" y="3266624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D2425-A717-2345-82BD-9E68145F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099" y="3264521"/>
            <a:ext cx="2856456" cy="1640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81EE9-D2E5-9443-B7F7-8F41A4950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80" y="3279535"/>
            <a:ext cx="2920658" cy="16382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337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597682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categorical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99875" y="2636453"/>
            <a:ext cx="1500187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Backfill 20 timesteps prior to failure as y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13E39-D58E-784C-95C1-93E808C066CF}"/>
              </a:ext>
            </a:extLst>
          </p:cNvPr>
          <p:cNvSpPr txBox="1"/>
          <p:nvPr/>
        </p:nvSpPr>
        <p:spPr>
          <a:xfrm>
            <a:off x="1559616" y="2633344"/>
            <a:ext cx="1500187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Keep 59/61 variables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308760" y="2632882"/>
            <a:ext cx="237804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Use 80% of non-failures to train</a:t>
            </a:r>
          </a:p>
        </p:txBody>
      </p:sp>
    </p:spTree>
    <p:extLst>
      <p:ext uri="{BB962C8B-B14F-4D97-AF65-F5344CB8AC3E}">
        <p14:creationId xmlns:p14="http://schemas.microsoft.com/office/powerpoint/2010/main" val="148397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59 sensors (nominal)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5281161" y="350120"/>
            <a:ext cx="3153535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Anomaly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18774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Train Model only on nominal data 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Make Prediction on new data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Calculate reconstruction error for each sensor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Average errors and apply absolute value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Classify anomaly based on threshold of average error</a:t>
            </a:r>
          </a:p>
          <a:p>
            <a:pPr marL="7938" algn="l">
              <a:spcAft>
                <a:spcPts val="600"/>
              </a:spcAft>
            </a:pPr>
            <a:r>
              <a:rPr lang="en-US" sz="1200" dirty="0">
                <a:latin typeface="Helvetica" pitchFamily="2" charset="0"/>
              </a:rPr>
              <a:t>	- Set threshold based on training data </a:t>
            </a:r>
          </a:p>
          <a:p>
            <a:pPr marL="7938" algn="l">
              <a:spcAft>
                <a:spcPts val="600"/>
              </a:spcAft>
            </a:pPr>
            <a:r>
              <a:rPr lang="en-US" sz="1400" dirty="0">
                <a:latin typeface="Helvetica" pitchFamily="2" charset="0"/>
              </a:rPr>
              <a:t>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59 sensors (nominal)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6D0FD0-E6A7-7B4E-9C98-E3BAD2C3015F}"/>
              </a:ext>
            </a:extLst>
          </p:cNvPr>
          <p:cNvSpPr txBox="1"/>
          <p:nvPr/>
        </p:nvSpPr>
        <p:spPr>
          <a:xfrm>
            <a:off x="1963595" y="4415152"/>
            <a:ext cx="1628077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100" dirty="0">
                <a:latin typeface="Helvetica" pitchFamily="2" charset="0"/>
              </a:rPr>
              <a:t>Batch = 12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Epochs = 150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Loss = </a:t>
            </a:r>
            <a:r>
              <a:rPr lang="en-US" sz="1100" dirty="0" err="1">
                <a:latin typeface="Helvetica" pitchFamily="2" charset="0"/>
              </a:rPr>
              <a:t>mse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0D81C-C836-634E-B0A9-0C897EC57C7B}"/>
              </a:ext>
            </a:extLst>
          </p:cNvPr>
          <p:cNvSpPr txBox="1"/>
          <p:nvPr/>
        </p:nvSpPr>
        <p:spPr>
          <a:xfrm>
            <a:off x="2501952" y="3720957"/>
            <a:ext cx="136088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Linear activation</a:t>
            </a:r>
          </a:p>
        </p:txBody>
      </p:sp>
    </p:spTree>
    <p:extLst>
      <p:ext uri="{BB962C8B-B14F-4D97-AF65-F5344CB8AC3E}">
        <p14:creationId xmlns:p14="http://schemas.microsoft.com/office/powerpoint/2010/main" val="346453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8F9D1C-4701-9048-8BB8-28E91CC9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75" y="446290"/>
            <a:ext cx="2873938" cy="20695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15F830-A429-C540-90B9-D2C7A0CA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0" y="2557263"/>
            <a:ext cx="2752754" cy="1844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48D06-08D9-C54F-BED3-564F6E0F9E5E}"/>
              </a:ext>
            </a:extLst>
          </p:cNvPr>
          <p:cNvSpPr txBox="1"/>
          <p:nvPr/>
        </p:nvSpPr>
        <p:spPr>
          <a:xfrm>
            <a:off x="5375306" y="143037"/>
            <a:ext cx="235029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Test Set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7111347" y="627913"/>
            <a:ext cx="8215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289946" y="592513"/>
            <a:ext cx="8215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nominal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97E364-0ABA-4845-B03C-DF78FC7A7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18" y="2739084"/>
            <a:ext cx="3008312" cy="18119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98B51-0544-824A-A806-D3323CDA3C6A}"/>
              </a:ext>
            </a:extLst>
          </p:cNvPr>
          <p:cNvSpPr txBox="1"/>
          <p:nvPr/>
        </p:nvSpPr>
        <p:spPr>
          <a:xfrm>
            <a:off x="5770743" y="3514230"/>
            <a:ext cx="8215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nominal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C713EB-0861-6E40-B9AA-269207A5AF5A}"/>
              </a:ext>
            </a:extLst>
          </p:cNvPr>
          <p:cNvSpPr txBox="1"/>
          <p:nvPr/>
        </p:nvSpPr>
        <p:spPr>
          <a:xfrm>
            <a:off x="7274899" y="2961560"/>
            <a:ext cx="8215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4" y="4337718"/>
            <a:ext cx="3066323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3 minutes on laptop</a:t>
            </a: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8"/>
            <a:ext cx="2332991" cy="10340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280039" y="2310140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</p:spTree>
    <p:extLst>
      <p:ext uri="{BB962C8B-B14F-4D97-AF65-F5344CB8AC3E}">
        <p14:creationId xmlns:p14="http://schemas.microsoft.com/office/powerpoint/2010/main" val="19806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13909"/>
              </p:ext>
            </p:extLst>
          </p:nvPr>
        </p:nvGraphicFramePr>
        <p:xfrm>
          <a:off x="372136" y="2268311"/>
          <a:ext cx="5066140" cy="122718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13228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013228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13228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13228">
                  <a:extLst>
                    <a:ext uri="{9D8B030D-6E8A-4147-A177-3AD203B41FA5}">
                      <a16:colId xmlns:a16="http://schemas.microsoft.com/office/drawing/2014/main" val="1370363264"/>
                    </a:ext>
                  </a:extLst>
                </a:gridCol>
                <a:gridCol w="1013228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5σ threshold</a:t>
                      </a:r>
                    </a:p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Max nominal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AC11928-73E9-BF41-BE30-4F98CA0A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7" y="2468621"/>
            <a:ext cx="3003570" cy="2007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504602" y="1449654"/>
            <a:ext cx="474732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set has ~1600 nominal and ~2200 failure points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Use nominal errors to set threshold for failure/non-failure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20729-C15E-E345-A1E7-27C7628A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247" y="198783"/>
            <a:ext cx="2873938" cy="206952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EDCFBB-FFA7-954B-8707-61430EDD7B67}"/>
              </a:ext>
            </a:extLst>
          </p:cNvPr>
          <p:cNvCxnSpPr>
            <a:cxnSpLocks/>
          </p:cNvCxnSpPr>
          <p:nvPr/>
        </p:nvCxnSpPr>
        <p:spPr>
          <a:xfrm>
            <a:off x="6277047" y="350120"/>
            <a:ext cx="0" cy="159555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B614E9-C1B2-7D48-B777-9CD948FFF1CF}"/>
              </a:ext>
            </a:extLst>
          </p:cNvPr>
          <p:cNvCxnSpPr>
            <a:cxnSpLocks/>
          </p:cNvCxnSpPr>
          <p:nvPr/>
        </p:nvCxnSpPr>
        <p:spPr>
          <a:xfrm>
            <a:off x="6649453" y="350120"/>
            <a:ext cx="0" cy="15967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C6A9AE4-762B-0743-B03C-058EFF07C208}"/>
              </a:ext>
            </a:extLst>
          </p:cNvPr>
          <p:cNvSpPr/>
          <p:nvPr/>
        </p:nvSpPr>
        <p:spPr>
          <a:xfrm>
            <a:off x="6015611" y="322593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3σ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069FB-BCF5-AE46-B080-4657C4FC5343}"/>
              </a:ext>
            </a:extLst>
          </p:cNvPr>
          <p:cNvSpPr/>
          <p:nvPr/>
        </p:nvSpPr>
        <p:spPr>
          <a:xfrm>
            <a:off x="6599195" y="320765"/>
            <a:ext cx="4267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max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05A7B-00A5-0942-89C6-57C59DF2ECE7}"/>
              </a:ext>
            </a:extLst>
          </p:cNvPr>
          <p:cNvCxnSpPr>
            <a:cxnSpLocks/>
          </p:cNvCxnSpPr>
          <p:nvPr/>
        </p:nvCxnSpPr>
        <p:spPr>
          <a:xfrm>
            <a:off x="6392900" y="348974"/>
            <a:ext cx="0" cy="15967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0787024-C067-9147-ABAC-9BD3A50851CB}"/>
              </a:ext>
            </a:extLst>
          </p:cNvPr>
          <p:cNvSpPr/>
          <p:nvPr/>
        </p:nvSpPr>
        <p:spPr>
          <a:xfrm>
            <a:off x="6316469" y="339209"/>
            <a:ext cx="333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5σ</a:t>
            </a:r>
          </a:p>
        </p:txBody>
      </p:sp>
    </p:spTree>
    <p:extLst>
      <p:ext uri="{BB962C8B-B14F-4D97-AF65-F5344CB8AC3E}">
        <p14:creationId xmlns:p14="http://schemas.microsoft.com/office/powerpoint/2010/main" val="28944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Pad Length Evaluation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6F69F03-B2CE-C74D-AE4D-3034526C2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344324"/>
              </p:ext>
            </p:extLst>
          </p:nvPr>
        </p:nvGraphicFramePr>
        <p:xfrm>
          <a:off x="372135" y="1801600"/>
          <a:ext cx="5801784" cy="1219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50446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450446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450446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  <a:gridCol w="1450446">
                  <a:extLst>
                    <a:ext uri="{9D8B030D-6E8A-4147-A177-3AD203B41FA5}">
                      <a16:colId xmlns:a16="http://schemas.microsoft.com/office/drawing/2014/main" val="311671204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padding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 padding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4B3BE7-99E3-AA49-B89B-C171E5F2EA51}"/>
              </a:ext>
            </a:extLst>
          </p:cNvPr>
          <p:cNvSpPr txBox="1"/>
          <p:nvPr/>
        </p:nvSpPr>
        <p:spPr>
          <a:xfrm>
            <a:off x="467512" y="1175657"/>
            <a:ext cx="308696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Use 3 sigma threshold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15243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1749</TotalTime>
  <Words>524</Words>
  <Application>Microsoft Macintosh PowerPoint</Application>
  <PresentationFormat>On-screen Show (16:9)</PresentationFormat>
  <Paragraphs>118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Autoencoders POC  Peter Chen  Georgia Tech CSE678 Fall 2019</vt:lpstr>
      <vt:lpstr>Anomaly detection for rare events</vt:lpstr>
      <vt:lpstr>Neural Network Autoencoders</vt:lpstr>
      <vt:lpstr>Dataset #1: Time series of Paper Mill Sensors</vt:lpstr>
      <vt:lpstr>PowerPoint Presentation</vt:lpstr>
      <vt:lpstr>Autoencoder</vt:lpstr>
      <vt:lpstr>Preliminary Results </vt:lpstr>
      <vt:lpstr>Threshold Evaluation </vt:lpstr>
      <vt:lpstr>Binary Pad Length Evaluation</vt:lpstr>
      <vt:lpstr>Binary Pad Length Plots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Microsoft Office User</cp:lastModifiedBy>
  <cp:revision>108</cp:revision>
  <cp:lastPrinted>2018-05-24T22:27:42Z</cp:lastPrinted>
  <dcterms:created xsi:type="dcterms:W3CDTF">2019-08-23T15:04:04Z</dcterms:created>
  <dcterms:modified xsi:type="dcterms:W3CDTF">2019-08-29T17:14:52Z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